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1380" r:id="rId5"/>
    <p:sldId id="1384" r:id="rId6"/>
    <p:sldId id="1388" r:id="rId7"/>
    <p:sldId id="1379" r:id="rId8"/>
    <p:sldId id="1378" r:id="rId9"/>
    <p:sldId id="1389" r:id="rId10"/>
  </p:sldIdLst>
  <p:sldSz cx="12192000" cy="6858000"/>
  <p:notesSz cx="6797675" cy="9926638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78BDF18-1B4C-02EE-E50C-7FBEDAD4685F}" name="Nieddu, Cristina" initials="NC" userId="S::cristina.nieddu@sonova.com::d8b423d7-3502-4d94-8628-06bfe7560d03" providerId="AD"/>
  <p188:author id="{6FF44452-792E-D629-4916-A8C6DDA0F363}" name="Magomedov, Adlan" initials="MA" userId="S::adlan.magomedov@phonak.com::b6833305-8bc7-4516-901f-954ea17063c1" providerId="AD"/>
  <p188:author id="{0A13A065-C535-614D-D39B-1C19273EA986}" name="Kreienbühl, Daniel" initials="KD" userId="S::daniel.kreienbuehl@phonak.com::f0edd4ce-57e4-4940-b1f1-9e7df03e0548" providerId="AD"/>
  <p188:author id="{F00B5B80-27DB-D44F-A5A5-C754AB42466A}" name="Mueller, Katharina" initials="MK" userId="S::katharina.mueller@phonak.com::27f99828-cdda-4acd-b11d-218f5f8956d9" providerId="AD"/>
  <p188:author id="{FB3C65B1-44CE-1D3B-92D6-7B590323B268}" name="Burkholder, Bethany" initials="BB" userId="S::bethany.burkholder@sonova.com::58f8d096-465a-48e6-a105-c21df7102be6" providerId="AD"/>
  <p188:author id="{3B817CB3-6562-B204-77E5-1039B344437C}" name="Makdissi, Sandy" initials="MS" userId="S::sandy.makdissi@phonak.com::41fe4312-7712-4187-bb1b-04d2ed62d64f" providerId="AD"/>
  <p188:author id="{28E6BBBF-6988-F230-BBB4-3375A19F5419}" name="Zador, Linda" initials="ZL" userId="S::Linda.Zador@sonova.com::a952adcc-9eda-46ae-9cd8-2a37a6da585c" providerId="AD"/>
  <p188:author id="{BC579AE4-1471-4D6F-B1AB-70E1691AAE89}" name="Zador, Linda" initials="ZL" userId="S::linda.zador@sonova.com::a952adcc-9eda-46ae-9cd8-2a37a6da585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eller, Fabia" initials="MF" lastIdx="34" clrIdx="0">
    <p:extLst>
      <p:ext uri="{19B8F6BF-5375-455C-9EA6-DF929625EA0E}">
        <p15:presenceInfo xmlns:p15="http://schemas.microsoft.com/office/powerpoint/2012/main" userId="S-1-5-21-602162358-57989841-839522115-173857" providerId="AD"/>
      </p:ext>
    </p:extLst>
  </p:cmAuthor>
  <p:cmAuthor id="2" name="Mueller, Katharina" initials="MK" lastIdx="11" clrIdx="1">
    <p:extLst>
      <p:ext uri="{19B8F6BF-5375-455C-9EA6-DF929625EA0E}">
        <p15:presenceInfo xmlns:p15="http://schemas.microsoft.com/office/powerpoint/2012/main" userId="S::Katharina.Mueller@phonak.com::27f99828-cdda-4acd-b11d-218f5f8956d9" providerId="AD"/>
      </p:ext>
    </p:extLst>
  </p:cmAuthor>
  <p:cmAuthor id="3" name="Buddis, Gavin" initials="BG" lastIdx="9" clrIdx="2">
    <p:extLst>
      <p:ext uri="{19B8F6BF-5375-455C-9EA6-DF929625EA0E}">
        <p15:presenceInfo xmlns:p15="http://schemas.microsoft.com/office/powerpoint/2012/main" userId="S-1-5-21-602162358-57989841-839522115-55599" providerId="AD"/>
      </p:ext>
    </p:extLst>
  </p:cmAuthor>
  <p:cmAuthor id="4" name="Grob, Andreas" initials="GA" lastIdx="4" clrIdx="3">
    <p:extLst>
      <p:ext uri="{19B8F6BF-5375-455C-9EA6-DF929625EA0E}">
        <p15:presenceInfo xmlns:p15="http://schemas.microsoft.com/office/powerpoint/2012/main" userId="S-1-5-21-602162358-57989841-839522115-35758" providerId="AD"/>
      </p:ext>
    </p:extLst>
  </p:cmAuthor>
  <p:cmAuthor id="5" name="Acharya, Sujit" initials="AS" lastIdx="1" clrIdx="4">
    <p:extLst>
      <p:ext uri="{19B8F6BF-5375-455C-9EA6-DF929625EA0E}">
        <p15:presenceInfo xmlns:p15="http://schemas.microsoft.com/office/powerpoint/2012/main" userId="S-1-5-21-602162358-57989841-839522115-237313" providerId="AD"/>
      </p:ext>
    </p:extLst>
  </p:cmAuthor>
  <p:cmAuthor id="6" name="Hobi, Shin-Shin" initials="HS" lastIdx="3" clrIdx="5">
    <p:extLst>
      <p:ext uri="{19B8F6BF-5375-455C-9EA6-DF929625EA0E}">
        <p15:presenceInfo xmlns:p15="http://schemas.microsoft.com/office/powerpoint/2012/main" userId="S-1-5-21-602162358-57989841-839522115-27247" providerId="AD"/>
      </p:ext>
    </p:extLst>
  </p:cmAuthor>
  <p:cmAuthor id="7" name="Anderson, David" initials="AD" lastIdx="7" clrIdx="6">
    <p:extLst>
      <p:ext uri="{19B8F6BF-5375-455C-9EA6-DF929625EA0E}">
        <p15:presenceInfo xmlns:p15="http://schemas.microsoft.com/office/powerpoint/2012/main" userId="S-1-5-21-602162358-57989841-839522115-221095" providerId="AD"/>
      </p:ext>
    </p:extLst>
  </p:cmAuthor>
  <p:cmAuthor id="8" name="Espinoza, Paola (MAD-CWW)" initials="EP(" lastIdx="7" clrIdx="7">
    <p:extLst>
      <p:ext uri="{19B8F6BF-5375-455C-9EA6-DF929625EA0E}">
        <p15:presenceInfo xmlns:p15="http://schemas.microsoft.com/office/powerpoint/2012/main" userId="S-1-5-21-1738515979-1340670704-4204588332-2013477" providerId="AD"/>
      </p:ext>
    </p:extLst>
  </p:cmAuthor>
  <p:cmAuthor id="9" name="Anwar, Mariah (LDN-CWW)" initials="AM(" lastIdx="13" clrIdx="8">
    <p:extLst>
      <p:ext uri="{19B8F6BF-5375-455C-9EA6-DF929625EA0E}">
        <p15:presenceInfo xmlns:p15="http://schemas.microsoft.com/office/powerpoint/2012/main" userId="S::mariah.anwar@craftww.com::158ad096-925f-413f-99f4-9387ccf5e0d8" providerId="AD"/>
      </p:ext>
    </p:extLst>
  </p:cmAuthor>
  <p:cmAuthor id="10" name="Vaquero, Natalia (MAD-CWW)" initials="VN(C" lastIdx="16" clrIdx="9">
    <p:extLst>
      <p:ext uri="{19B8F6BF-5375-455C-9EA6-DF929625EA0E}">
        <p15:presenceInfo xmlns:p15="http://schemas.microsoft.com/office/powerpoint/2012/main" userId="S::natalia.vaquero@e.craftww.com::b4e524b5-dfaa-4b1d-ae80-7aa38d8c2428" providerId="AD"/>
      </p:ext>
    </p:extLst>
  </p:cmAuthor>
  <p:cmAuthor id="11" name="Linde, Silvia (MAD-CWW)" initials="LS(" lastIdx="8" clrIdx="10">
    <p:extLst>
      <p:ext uri="{19B8F6BF-5375-455C-9EA6-DF929625EA0E}">
        <p15:presenceInfo xmlns:p15="http://schemas.microsoft.com/office/powerpoint/2012/main" userId="S-1-5-21-1738515979-1340670704-4204588332-1813260" providerId="AD"/>
      </p:ext>
    </p:extLst>
  </p:cmAuthor>
  <p:cmAuthor id="12" name="Langille, Victoria" initials="LV" lastIdx="13" clrIdx="11">
    <p:extLst>
      <p:ext uri="{19B8F6BF-5375-455C-9EA6-DF929625EA0E}">
        <p15:presenceInfo xmlns:p15="http://schemas.microsoft.com/office/powerpoint/2012/main" userId="S::victoria.langille@sonova.com::c2527497-86a0-4e56-82c6-84bda71112c6" providerId="AD"/>
      </p:ext>
    </p:extLst>
  </p:cmAuthor>
  <p:cmAuthor id="13" name="Bulut, Kaan" initials="BK" lastIdx="13" clrIdx="12">
    <p:extLst>
      <p:ext uri="{19B8F6BF-5375-455C-9EA6-DF929625EA0E}">
        <p15:presenceInfo xmlns:p15="http://schemas.microsoft.com/office/powerpoint/2012/main" userId="S-1-5-21-602162358-57989841-839522115-200536" providerId="AD"/>
      </p:ext>
    </p:extLst>
  </p:cmAuthor>
  <p:cmAuthor id="14" name="Nelson, Johanna" initials="NJ" lastIdx="4" clrIdx="13">
    <p:extLst>
      <p:ext uri="{19B8F6BF-5375-455C-9EA6-DF929625EA0E}">
        <p15:presenceInfo xmlns:p15="http://schemas.microsoft.com/office/powerpoint/2012/main" userId="S::johanna.nelson@phonak.com::8d16666b-be7d-4d04-9ae4-3ae011ab4810" providerId="AD"/>
      </p:ext>
    </p:extLst>
  </p:cmAuthor>
  <p:cmAuthor id="15" name="Viljoen, Michelle" initials="VM" lastIdx="11" clrIdx="14">
    <p:extLst>
      <p:ext uri="{19B8F6BF-5375-455C-9EA6-DF929625EA0E}">
        <p15:presenceInfo xmlns:p15="http://schemas.microsoft.com/office/powerpoint/2012/main" userId="S::michelle.viljoen@sonova.com::b5dc50ab-6a15-4a27-95e0-4d15ebdbe027" providerId="AD"/>
      </p:ext>
    </p:extLst>
  </p:cmAuthor>
  <p:cmAuthor id="16" name="Greenman, Angela" initials="GA" lastIdx="8" clrIdx="15">
    <p:extLst>
      <p:ext uri="{19B8F6BF-5375-455C-9EA6-DF929625EA0E}">
        <p15:presenceInfo xmlns:p15="http://schemas.microsoft.com/office/powerpoint/2012/main" userId="S::angela.greenman@sonova.com::6d16193a-6057-4469-9e99-0ec07265ab85" providerId="AD"/>
      </p:ext>
    </p:extLst>
  </p:cmAuthor>
  <p:cmAuthor id="17" name="Coulter, Andrew" initials="CA" lastIdx="8" clrIdx="16">
    <p:extLst>
      <p:ext uri="{19B8F6BF-5375-455C-9EA6-DF929625EA0E}">
        <p15:presenceInfo xmlns:p15="http://schemas.microsoft.com/office/powerpoint/2012/main" userId="S::andrew.coulter@phonak.com::7f688048-8be2-4753-afdb-5620eddd1254" providerId="AD"/>
      </p:ext>
    </p:extLst>
  </p:cmAuthor>
  <p:cmAuthor id="18" name="Kyman, Lena" initials="KL" lastIdx="1" clrIdx="17">
    <p:extLst>
      <p:ext uri="{19B8F6BF-5375-455C-9EA6-DF929625EA0E}">
        <p15:presenceInfo xmlns:p15="http://schemas.microsoft.com/office/powerpoint/2012/main" userId="S::lena.kyman@phonak.com::c0dd9a05-7cce-42e3-83d0-c41e7fff11e5" providerId="AD"/>
      </p:ext>
    </p:extLst>
  </p:cmAuthor>
  <p:cmAuthor id="19" name="Smith, Chase" initials="SC" lastIdx="22" clrIdx="18">
    <p:extLst>
      <p:ext uri="{19B8F6BF-5375-455C-9EA6-DF929625EA0E}">
        <p15:presenceInfo xmlns:p15="http://schemas.microsoft.com/office/powerpoint/2012/main" userId="S::chase.smith@phonak.com::681e5b92-3d07-4a16-83f9-650269d5a2ce" providerId="AD"/>
      </p:ext>
    </p:extLst>
  </p:cmAuthor>
  <p:cmAuthor id="20" name="Grossman, Jo-El" initials="GJ" lastIdx="6" clrIdx="19">
    <p:extLst>
      <p:ext uri="{19B8F6BF-5375-455C-9EA6-DF929625EA0E}">
        <p15:presenceInfo xmlns:p15="http://schemas.microsoft.com/office/powerpoint/2012/main" userId="S::Jo-El.Grossman@sonova.com::17418ca9-c3e6-49dc-bff2-ef95022290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3A5576C-35AA-4CC0-908D-3E50F0DF24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2B22D1-9E48-460D-B15A-2CE8107707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0B67-74EC-4545-AF8A-DDA5AAFA7642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F24BC-F8B1-4485-ACCE-CE100F7BD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38A31-3F90-4704-BBAF-3DCD89DA26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C7BA8-1E05-463B-BCB1-282D7AD5F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50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1D677-EECA-4245-9E20-40A6A0109A7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13DB0-83B3-4016-8861-7956E113BE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62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59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616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828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415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A13DB0-83B3-4016-8861-7956E113BEB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35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" y="0"/>
            <a:ext cx="12191996" cy="4863993"/>
          </a:xfrm>
          <a:solidFill>
            <a:schemeClr val="bg1">
              <a:lumMod val="95000"/>
            </a:schemeClr>
          </a:solidFill>
        </p:spPr>
        <p:txBody>
          <a:bodyPr anchor="b" anchorCtr="0"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pic>
        <p:nvPicPr>
          <p:cNvPr id="9" name="Grafik 3">
            <a:extLst>
              <a:ext uri="{FF2B5EF4-FFF2-40B4-BE49-F238E27FC236}">
                <a16:creationId xmlns:a16="http://schemas.microsoft.com/office/drawing/2014/main" id="{F5023C39-45DC-44EC-A722-61C8CFAFB8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394685" y="6075435"/>
            <a:ext cx="1296000" cy="49982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6F34E0-D416-4505-8642-131D8C1DD3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398" y="5531085"/>
            <a:ext cx="931069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sz="2000" noProof="0"/>
              <a:t>Subline</a:t>
            </a:r>
          </a:p>
        </p:txBody>
      </p:sp>
      <p:pic>
        <p:nvPicPr>
          <p:cNvPr id="12" name="Afbeelding 52">
            <a:extLst>
              <a:ext uri="{FF2B5EF4-FFF2-40B4-BE49-F238E27FC236}">
                <a16:creationId xmlns:a16="http://schemas.microsoft.com/office/drawing/2014/main" id="{B72B4661-E9D2-4755-8CE5-3757BE74BE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876" y="6369916"/>
            <a:ext cx="827840" cy="146315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18011AF2-45FB-4A1D-BE33-2021647CE6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265" y="5081025"/>
            <a:ext cx="7039740" cy="4500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83516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3400" y="1638300"/>
            <a:ext cx="5418137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6240463" y="1638300"/>
            <a:ext cx="5418137" cy="457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435870F-B58B-4B3C-9E6A-F03BEC984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575A8DF-F45A-47DA-8704-7B006B6BF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4AB11252-7A6B-4660-9067-0FE786139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3FF9006B-AB52-40FA-A7CA-4D2BBF2527E5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00100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an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3400" y="3644900"/>
            <a:ext cx="5418135" cy="2565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33400" y="1638299"/>
            <a:ext cx="5418137" cy="175418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240465" y="3644900"/>
            <a:ext cx="5418135" cy="2565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10" name="Tijdelijke aanduiding voor afbeelding 8"/>
          <p:cNvSpPr>
            <a:spLocks noGrp="1"/>
          </p:cNvSpPr>
          <p:nvPr>
            <p:ph type="pic" sz="quarter" idx="16" hasCustomPrompt="1"/>
          </p:nvPr>
        </p:nvSpPr>
        <p:spPr>
          <a:xfrm>
            <a:off x="6240465" y="1638299"/>
            <a:ext cx="5418135" cy="175418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C236275-98A9-4A72-AE1A-11EF409DF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FB8FFF4-0770-47BA-B8EA-D0D3E39B9C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A1BEE7F0-E53A-4A42-83A1-8B39A18C9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557864B1-F8BB-48A1-8C42-3707B92CAD87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94020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37" userDrawn="1">
          <p15:clr>
            <a:srgbClr val="9FCC3B"/>
          </p15:clr>
        </p15:guide>
        <p15:guide id="3" orient="horz" pos="2296" userDrawn="1">
          <p15:clr>
            <a:srgbClr val="9FCC3B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98386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ACD5DAF-70AF-4831-AA43-E5B972E7F8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DFACE17-16D8-49C8-967F-825723E23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F486A2-3301-41C9-9096-A5C5171771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D656A110-BE6E-4210-8705-0D2B8085EC9D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22498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70772" y="1196975"/>
            <a:ext cx="3187831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70769" y="2035174"/>
            <a:ext cx="3187831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0C92E720-87C8-4D95-946B-2E74126170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32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3" y="-7220"/>
            <a:ext cx="4267203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12029" y="1196975"/>
            <a:ext cx="6846573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12026" y="2035174"/>
            <a:ext cx="6846573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C298A299-F96D-46C2-BD5E-2A826D8B60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963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67200" y="-7220"/>
            <a:ext cx="7924799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3212962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3212962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21214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7924801" y="-7220"/>
            <a:ext cx="4267186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6870544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6870544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93305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righ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61345" y="1196975"/>
            <a:ext cx="31972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61342" y="2035174"/>
            <a:ext cx="31972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8C690387-166F-450B-A588-A70DB0CCC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42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righ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-7220"/>
            <a:ext cx="4267201" cy="68652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03744" y="1196975"/>
            <a:ext cx="68548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741" y="2035174"/>
            <a:ext cx="68548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AFD49CA1-7E56-4FDF-B6B7-6D5B90FFA4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26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3">
            <a:extLst>
              <a:ext uri="{FF2B5EF4-FFF2-40B4-BE49-F238E27FC236}">
                <a16:creationId xmlns:a16="http://schemas.microsoft.com/office/drawing/2014/main" id="{F2C00CB0-05E4-43CD-B587-AEB13ED699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394685" y="6075435"/>
            <a:ext cx="1296000" cy="499823"/>
          </a:xfrm>
          <a:prstGeom prst="rect">
            <a:avLst/>
          </a:prstGeom>
        </p:spPr>
      </p:pic>
      <p:pic>
        <p:nvPicPr>
          <p:cNvPr id="8" name="Afbeelding 52">
            <a:extLst>
              <a:ext uri="{FF2B5EF4-FFF2-40B4-BE49-F238E27FC236}">
                <a16:creationId xmlns:a16="http://schemas.microsoft.com/office/drawing/2014/main" id="{7F3B8727-73BE-4741-9428-7ACB12B9E7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15" y="6426401"/>
            <a:ext cx="827840" cy="146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E75F14-FD1A-4AE3-B266-EA602E195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39509">
            <a:off x="7708876" y="-157643"/>
            <a:ext cx="4665701" cy="5768711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D722DE5-560C-4786-8E83-4DB01D4EC7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8799" y="2758183"/>
            <a:ext cx="6841568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sz="2000" noProof="0"/>
              <a:t>Subline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5EF9A868-4562-4E11-AD3F-0D701DA754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539" y="2040025"/>
            <a:ext cx="6872204" cy="65352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23798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lef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70335" y="-7219"/>
            <a:ext cx="7921665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2" y="1196975"/>
            <a:ext cx="3203537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399" y="2035174"/>
            <a:ext cx="3203537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06046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lef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7924800" y="-7219"/>
            <a:ext cx="4267187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1196975"/>
            <a:ext cx="6870546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6870546" cy="41751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52296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righ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61345" y="1196975"/>
            <a:ext cx="31972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61342" y="2035174"/>
            <a:ext cx="31972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097286E5-0BF7-4A83-A825-C2E3977003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38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righ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-7220"/>
            <a:ext cx="4267201" cy="68652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03744" y="1196975"/>
            <a:ext cx="68548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741" y="2035174"/>
            <a:ext cx="6854858" cy="4175125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40BADA18-2AAA-4415-8524-1743EEBB55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2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lef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70336" y="-7220"/>
            <a:ext cx="7921664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3203536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3203536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7791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lef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8180053" y="-7219"/>
            <a:ext cx="4011936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5" y="1196975"/>
            <a:ext cx="6870543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2" y="2035174"/>
            <a:ext cx="6870543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929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DE9A6E-8413-468B-8636-0E79CFDADFD8}"/>
              </a:ext>
            </a:extLst>
          </p:cNvPr>
          <p:cNvSpPr txBox="1"/>
          <p:nvPr userDrawn="1"/>
        </p:nvSpPr>
        <p:spPr>
          <a:xfrm>
            <a:off x="1460204" y="2381698"/>
            <a:ext cx="6393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</a:rPr>
              <a:t>Together,</a:t>
            </a:r>
          </a:p>
          <a:p>
            <a:r>
              <a:rPr lang="en-US" sz="5400">
                <a:solidFill>
                  <a:schemeClr val="bg1"/>
                </a:solidFill>
              </a:rPr>
              <a:t>we change lives</a:t>
            </a:r>
          </a:p>
        </p:txBody>
      </p:sp>
    </p:spTree>
    <p:extLst>
      <p:ext uri="{BB962C8B-B14F-4D97-AF65-F5344CB8AC3E}">
        <p14:creationId xmlns:p14="http://schemas.microsoft.com/office/powerpoint/2010/main" val="8282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33401" y="312420"/>
            <a:ext cx="6872204" cy="65352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04DD89-27C5-4DAF-A53A-A6A3C451C7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1526" y="1638300"/>
            <a:ext cx="6862419" cy="4572000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522900" indent="-342900">
              <a:buFont typeface="+mj-lt"/>
              <a:buAutoNum type="arabicPeriod"/>
              <a:defRPr/>
            </a:lvl2pPr>
            <a:lvl3pPr marL="702900" indent="-342900">
              <a:buFont typeface="+mj-lt"/>
              <a:buAutoNum type="arabicPeriod"/>
              <a:defRPr/>
            </a:lvl3pPr>
            <a:lvl4pPr marL="882900" indent="-342900">
              <a:buFont typeface="+mj-lt"/>
              <a:buAutoNum type="arabicPeriod"/>
              <a:defRPr/>
            </a:lvl4pPr>
            <a:lvl5pPr marL="10629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ijdelijke aanduiding voor afbeelding 7">
            <a:extLst>
              <a:ext uri="{FF2B5EF4-FFF2-40B4-BE49-F238E27FC236}">
                <a16:creationId xmlns:a16="http://schemas.microsoft.com/office/drawing/2014/main" id="{CD14BBAC-E157-4F8A-9F65-7891045791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7367" y="-7220"/>
            <a:ext cx="4254621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C5C016-0EC6-434D-B6ED-7D3F7B4CA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E22CC30-BC92-4F51-8664-8EA2AABB0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62566EE-3662-415C-85B6-9C87F73BBD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BAA0B267-8843-4DB0-A512-9B6DA7E46AD5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239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E1970DF1-043D-4B7D-9F71-F73417579B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312420"/>
            <a:ext cx="9276346" cy="65352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ED10BECD-4BE3-4A4A-9485-D7D6F69DBAE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69733" y="1638300"/>
            <a:ext cx="8288868" cy="4572000"/>
          </a:xfrm>
        </p:spPr>
        <p:txBody>
          <a:bodyPr/>
          <a:lstStyle>
            <a:lvl1pPr marL="34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1pPr>
            <a:lvl2pPr marL="52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2pPr>
            <a:lvl3pPr marL="70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3pPr>
            <a:lvl4pPr marL="88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4pPr>
            <a:lvl5pPr marL="106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59EF27-BAB7-434B-B989-81D5C05D0A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474D55C-F32A-44EF-A68C-B6B48DF160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6A6C639-27F4-45F9-9083-6B29520F2F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9684133A-324C-4395-A71F-9EF127C66476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29994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ounded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2506980"/>
            <a:ext cx="9144000" cy="1844040"/>
          </a:xfrm>
        </p:spPr>
        <p:txBody>
          <a:bodyPr anchor="t" anchorCtr="0"/>
          <a:lstStyle>
            <a:lvl1pPr>
              <a:lnSpc>
                <a:spcPts val="56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665087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ounded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>
            <a:extLst>
              <a:ext uri="{FF2B5EF4-FFF2-40B4-BE49-F238E27FC236}">
                <a16:creationId xmlns:a16="http://schemas.microsoft.com/office/drawing/2014/main" id="{6CA85EEA-75D2-409A-B033-80A663ADD0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4000" y="2505456"/>
            <a:ext cx="9144000" cy="1847088"/>
          </a:xfrm>
        </p:spPr>
        <p:txBody>
          <a:bodyPr anchor="t" anchorCtr="0"/>
          <a:lstStyle>
            <a:lvl1pPr>
              <a:lnSpc>
                <a:spcPts val="56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56994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400" y="1638300"/>
            <a:ext cx="111252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DDD142-C9AB-471B-B114-E823E206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EB71A5-D6D4-4536-923D-779B16514C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6F14B5FA-4C8F-41FB-8793-7E82ADEFE1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29BC323B-D03F-466F-8264-53D9C0A76844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21440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399" y="1638300"/>
            <a:ext cx="5418135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40463" y="1638300"/>
            <a:ext cx="5418137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C3EC39-2DE8-44C9-995B-6CFA3BCC6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DB187E1-C463-435D-AB8E-E7F838331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D61C3C0C-5A90-4BF2-909D-878D00B44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9CF7301A-EC81-4F7D-A2E5-A1970D555EE6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3267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33400" y="1638300"/>
            <a:ext cx="5418137" cy="4572001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Picture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BAE7609-5B9F-49D0-A591-64A522284C8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0463" y="1638298"/>
            <a:ext cx="5418137" cy="45720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F90F444-171E-4DE1-B629-4CF21DD591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Introducing Phonak Audéo Paradise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406BDAB-5741-4DB4-B15B-2CC7C2AE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9BFE42-E472-4C82-9CDC-91FF870C2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04BF63EC-F59C-40FA-A0BB-3104048E87E9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35528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C1F76569-82EE-401E-88B1-378B88B0499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8"/>
            </p:custDataLst>
            <p:extLst>
              <p:ext uri="{D42A27DB-BD31-4B8C-83A1-F6EECF244321}">
                <p14:modId xmlns:p14="http://schemas.microsoft.com/office/powerpoint/2010/main" val="32710457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9" imgW="471" imgH="472" progId="TCLayout.ActiveDocument.1">
                  <p:embed/>
                </p:oleObj>
              </mc:Choice>
              <mc:Fallback>
                <p:oleObj name="think-cell Slide" r:id="rId29" imgW="471" imgH="472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C1F76569-82EE-401E-88B1-378B88B049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16229"/>
            <a:ext cx="9273418" cy="6535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38301"/>
            <a:ext cx="11125200" cy="4571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/>
              <a:t>I    Introducing  myPhonak Junior APP</a:t>
            </a:r>
          </a:p>
        </p:txBody>
      </p:sp>
      <p:sp>
        <p:nvSpPr>
          <p:cNvPr id="4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pic>
        <p:nvPicPr>
          <p:cNvPr id="40" name="Grafik 3">
            <a:extLst>
              <a:ext uri="{FF2B5EF4-FFF2-40B4-BE49-F238E27FC236}">
                <a16:creationId xmlns:a16="http://schemas.microsoft.com/office/drawing/2014/main" id="{ACD9A078-25B2-465D-BABC-2A92F4010972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BDFD96-324C-44E6-8B3A-3D41CA7B8E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26A385EE-92CE-441C-BFB5-AC8AFE93DA08}" type="datetime1">
              <a:rPr lang="en-GB" noProof="0" smtClean="0"/>
              <a:t>15/08/2023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1545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688" r:id="rId2"/>
    <p:sldLayoutId id="2147483668" r:id="rId3"/>
    <p:sldLayoutId id="2147483703" r:id="rId4"/>
    <p:sldLayoutId id="2147483701" r:id="rId5"/>
    <p:sldLayoutId id="2147483710" r:id="rId6"/>
    <p:sldLayoutId id="2147483686" r:id="rId7"/>
    <p:sldLayoutId id="2147483679" r:id="rId8"/>
    <p:sldLayoutId id="2147483680" r:id="rId9"/>
    <p:sldLayoutId id="2147483681" r:id="rId10"/>
    <p:sldLayoutId id="2147483682" r:id="rId11"/>
    <p:sldLayoutId id="2147483684" r:id="rId12"/>
    <p:sldLayoutId id="2147483667" r:id="rId13"/>
    <p:sldLayoutId id="2147483690" r:id="rId14"/>
    <p:sldLayoutId id="2147483705" r:id="rId15"/>
    <p:sldLayoutId id="2147483692" r:id="rId16"/>
    <p:sldLayoutId id="2147483704" r:id="rId17"/>
    <p:sldLayoutId id="2147483698" r:id="rId18"/>
    <p:sldLayoutId id="2147483708" r:id="rId19"/>
    <p:sldLayoutId id="2147483700" r:id="rId20"/>
    <p:sldLayoutId id="2147483706" r:id="rId21"/>
    <p:sldLayoutId id="2147483694" r:id="rId22"/>
    <p:sldLayoutId id="2147483707" r:id="rId23"/>
    <p:sldLayoutId id="2147483696" r:id="rId24"/>
    <p:sldLayoutId id="2147483709" r:id="rId25"/>
    <p:sldLayoutId id="2147483685" r:id="rId2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6" orient="horz" pos="3912" userDrawn="1">
          <p15:clr>
            <a:srgbClr val="F26B43"/>
          </p15:clr>
        </p15:guide>
        <p15:guide id="9" pos="3749" userDrawn="1">
          <p15:clr>
            <a:srgbClr val="F26B43"/>
          </p15:clr>
        </p15:guide>
        <p15:guide id="10" pos="3931" userDrawn="1">
          <p15:clr>
            <a:srgbClr val="F26B43"/>
          </p15:clr>
        </p15:guide>
        <p15:guide id="11" orient="horz" pos="1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10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Naida / Power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731013"/>
              </p:ext>
            </p:extLst>
          </p:nvPr>
        </p:nvGraphicFramePr>
        <p:xfrm>
          <a:off x="322031" y="1204288"/>
          <a:ext cx="11480328" cy="159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884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490444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>
                          <a:solidFill>
                            <a:srgbClr val="000000"/>
                          </a:solidFill>
                          <a:latin typeface="+mn-lt"/>
                        </a:rPr>
                        <a:t>FB </a:t>
                      </a:r>
                      <a:endParaRPr lang="de-CH" sz="1600" b="0" i="0" u="none" strike="noStrike" noProof="0">
                        <a:solidFill>
                          <a:srgbClr val="000000"/>
                        </a:solidFill>
                        <a:latin typeface="+mn-lt"/>
                        <a:ea typeface="Roboto Light"/>
                      </a:endParaRPr>
                    </a:p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+mn-lt"/>
                        <a:ea typeface="Roboto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Naida™ Lumity is Phonak's most powerful hearing aid. It's made to be robust and reliable to embrace all opportunities and overcome daily obstacles.</a:t>
                      </a:r>
                    </a:p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CTA: Contact us for a free trial today.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4" name="Picture 3" descr="A person and person talking&#10;&#10;Description automatically generated with low confidence">
            <a:extLst>
              <a:ext uri="{FF2B5EF4-FFF2-40B4-BE49-F238E27FC236}">
                <a16:creationId xmlns:a16="http://schemas.microsoft.com/office/drawing/2014/main" id="{08E7973A-9928-85A3-6B28-E8A2BD1F64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6423" y="3014280"/>
            <a:ext cx="5333449" cy="353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20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Naida / Power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547364"/>
              </p:ext>
            </p:extLst>
          </p:nvPr>
        </p:nvGraphicFramePr>
        <p:xfrm>
          <a:off x="322031" y="1204288"/>
          <a:ext cx="11433194" cy="159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214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329980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FB </a:t>
                      </a:r>
                      <a:endParaRPr lang="en-US" sz="1600" dirty="0">
                        <a:latin typeface="+mn-lt"/>
                        <a:ea typeface="Roboto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Looking to connect to the world around you? Phonak Naida™ Lumity features universal Bluetooth® connectivity so you can enjoy the freedom of hands-free conversations.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CTA: Book an appointment today.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4" name="Picture 3" descr="A person and person looking at a phone&#10;&#10;Description automatically generated">
            <a:extLst>
              <a:ext uri="{FF2B5EF4-FFF2-40B4-BE49-F238E27FC236}">
                <a16:creationId xmlns:a16="http://schemas.microsoft.com/office/drawing/2014/main" id="{DF0D77EC-A6FF-B1EE-1061-7310E07548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1674" y="3094812"/>
            <a:ext cx="4907232" cy="323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61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Connectivity &amp; Lumity</a:t>
            </a:r>
            <a:endParaRPr lang="de-CH" sz="2400">
              <a:latin typeface="Rufina" panose="02000503000000020004" pitchFamily="2" charset="0"/>
              <a:ea typeface="Roboto Light" panose="02000000000000000000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843634"/>
              </p:ext>
            </p:extLst>
          </p:nvPr>
        </p:nvGraphicFramePr>
        <p:xfrm>
          <a:off x="322030" y="1204288"/>
          <a:ext cx="11518035" cy="1906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821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399214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  <a:ea typeface="Roboto Light"/>
                        </a:rPr>
                        <a:t>FB </a:t>
                      </a:r>
                      <a:endParaRPr lang="en-US" sz="1600" dirty="0">
                        <a:latin typeface="+mn-lt"/>
                        <a:ea typeface="Roboto Light" panose="020000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Feeling connected to the world around you is crucial for maintaining good overall well-being. Phonak Lumity hearing aids are designed with connectivity in mind, so you can learn, work and 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socialise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 easily. </a:t>
                      </a: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CTA: Book your hearing test now.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4" name="Picture 3" descr="A person and person sitting on a couch&#10;&#10;Description automatically generated">
            <a:extLst>
              <a:ext uri="{FF2B5EF4-FFF2-40B4-BE49-F238E27FC236}">
                <a16:creationId xmlns:a16="http://schemas.microsoft.com/office/drawing/2014/main" id="{BC544ED3-B6E0-5C6E-0572-E19A25A74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1868" y="3250070"/>
            <a:ext cx="4988263" cy="329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0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Lumity + Roger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143578"/>
              </p:ext>
            </p:extLst>
          </p:nvPr>
        </p:nvGraphicFramePr>
        <p:xfrm>
          <a:off x="322030" y="1204288"/>
          <a:ext cx="11499181" cy="159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5353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383828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>
                          <a:solidFill>
                            <a:srgbClr val="000000"/>
                          </a:solidFill>
                          <a:latin typeface="+mn-lt"/>
                        </a:rPr>
                        <a:t>FB </a:t>
                      </a:r>
                      <a:endParaRPr lang="de-CH" sz="1600" b="0" i="0" u="none" strike="noStrike" noProof="0">
                        <a:solidFill>
                          <a:srgbClr val="000000"/>
                        </a:solidFill>
                        <a:latin typeface="+mn-lt"/>
                        <a:ea typeface="Roboto Light"/>
                      </a:endParaRPr>
                    </a:p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+mn-lt"/>
                        <a:ea typeface="Roboto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 you want to enjoy dancing to music and hear your partner as well? Phonak award-winning Roger On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™ microphone helps you to understand speech in loud noise.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CTA: Book an appointment now.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4" name="Picture 3" descr="A person and person smiling&#10;&#10;Description automatically generated with low confidence">
            <a:extLst>
              <a:ext uri="{FF2B5EF4-FFF2-40B4-BE49-F238E27FC236}">
                <a16:creationId xmlns:a16="http://schemas.microsoft.com/office/drawing/2014/main" id="{36A72CF3-0E6A-2E7A-8CCA-4A20EDA2A1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4248" y="3129231"/>
            <a:ext cx="5003504" cy="332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89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Lumity</a:t>
            </a:r>
            <a:endParaRPr lang="de-CH" sz="2400">
              <a:latin typeface="Rufina" panose="02000503000000020004" pitchFamily="2" charset="0"/>
              <a:ea typeface="Roboto Light" panose="02000000000000000000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91540"/>
              </p:ext>
            </p:extLst>
          </p:nvPr>
        </p:nvGraphicFramePr>
        <p:xfrm>
          <a:off x="322030" y="1204288"/>
          <a:ext cx="11357779" cy="159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341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268438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>
                          <a:solidFill>
                            <a:srgbClr val="000000"/>
                          </a:solidFill>
                          <a:latin typeface="+mn-lt"/>
                        </a:rPr>
                        <a:t>FB </a:t>
                      </a:r>
                      <a:endParaRPr lang="de-CH" sz="1600" b="0" i="0" u="none" strike="noStrike" noProof="0">
                        <a:solidFill>
                          <a:srgbClr val="000000"/>
                        </a:solidFill>
                        <a:latin typeface="+mn-lt"/>
                        <a:ea typeface="Roboto Light"/>
                      </a:endParaRPr>
                    </a:p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600">
                        <a:latin typeface="+mn-lt"/>
                        <a:ea typeface="Roboto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 No. 1 reason people seek a hearing aid is to understand speech better in quiet, in noise, at a distance and while on the go. ​Phonak Lumity is designed so you can enjoy conversations in almost any listening situations.</a:t>
                      </a:r>
                    </a:p>
                    <a:p>
                      <a:pPr lvl="0" algn="l">
                        <a:buNone/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lvl="0" algn="l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CTA: Book your hearing test today.</a:t>
                      </a:r>
                      <a:endParaRPr lang="en-US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2" name="Picture 5" descr="A person and person sitting on a couch&#10;&#10;Description automatically generated">
            <a:extLst>
              <a:ext uri="{FF2B5EF4-FFF2-40B4-BE49-F238E27FC236}">
                <a16:creationId xmlns:a16="http://schemas.microsoft.com/office/drawing/2014/main" id="{E3FF3969-6519-92DB-3C35-2FC5CB8CDD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694" y="3549573"/>
            <a:ext cx="4072053" cy="228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66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E0E353B-0C05-4E78-89C4-8E9C760C22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1" imgH="472" progId="TCLayout.ActiveDocument.1">
                  <p:embed/>
                </p:oleObj>
              </mc:Choice>
              <mc:Fallback>
                <p:oleObj name="think-cell Slide" r:id="rId4" imgW="471" imgH="472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E0E353B-0C05-4E78-89C4-8E9C760C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71AA7A-7F76-477C-8627-02F1E833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30" y="312420"/>
            <a:ext cx="10332718" cy="400110"/>
          </a:xfrm>
        </p:spPr>
        <p:txBody>
          <a:bodyPr vert="horz"/>
          <a:lstStyle/>
          <a:p>
            <a:r>
              <a:rPr lang="en-US" sz="2400">
                <a:latin typeface="Rufina" panose="02000503000000020004" pitchFamily="2" charset="0"/>
                <a:ea typeface="Roboto Light" panose="02000000000000000000" pitchFamily="2" charset="0"/>
              </a:rPr>
              <a:t>Lumity</a:t>
            </a:r>
            <a:endParaRPr lang="de-CH" sz="2400">
              <a:latin typeface="Rufina" panose="02000503000000020004" pitchFamily="2" charset="0"/>
              <a:ea typeface="Roboto Light" panose="02000000000000000000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1BD160-2E71-4455-A664-673B580C1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70144"/>
              </p:ext>
            </p:extLst>
          </p:nvPr>
        </p:nvGraphicFramePr>
        <p:xfrm>
          <a:off x="322030" y="1204288"/>
          <a:ext cx="11546315" cy="159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023">
                  <a:extLst>
                    <a:ext uri="{9D8B030D-6E8A-4147-A177-3AD203B41FA5}">
                      <a16:colId xmlns:a16="http://schemas.microsoft.com/office/drawing/2014/main" val="2386301341"/>
                    </a:ext>
                  </a:extLst>
                </a:gridCol>
                <a:gridCol w="9422292">
                  <a:extLst>
                    <a:ext uri="{9D8B030D-6E8A-4147-A177-3AD203B41FA5}">
                      <a16:colId xmlns:a16="http://schemas.microsoft.com/office/drawing/2014/main" val="3150725888"/>
                    </a:ext>
                  </a:extLst>
                </a:gridCol>
              </a:tblGrid>
              <a:tr h="346822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Platform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CH" sz="1400" b="0" err="1">
                          <a:latin typeface="Rufina"/>
                          <a:ea typeface="Roboto Light"/>
                        </a:rPr>
                        <a:t>Suggested</a:t>
                      </a:r>
                      <a:r>
                        <a:rPr lang="de-CH" sz="1400" b="0">
                          <a:latin typeface="Rufina"/>
                          <a:ea typeface="Roboto Light"/>
                        </a:rPr>
                        <a:t> Copy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155162"/>
                  </a:ext>
                </a:extLst>
              </a:tr>
              <a:tr h="1247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6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FB </a:t>
                      </a:r>
                      <a:endParaRPr lang="en-US" sz="1600" dirty="0">
                        <a:latin typeface="+mn-lt"/>
                        <a:ea typeface="Roboto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From trying out a new hobby to spending time with friends, Phonak Audéo™ Lumity helps you enjoy easier hearing in many listening situations. More options for you, Audéo Lumity now offers an extended range of stylish 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colours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Roboto Light"/>
                          <a:cs typeface="+mn-cs"/>
                        </a:rPr>
                        <a:t>. </a:t>
                      </a:r>
                      <a:r>
                        <a:rPr lang="en-US" sz="1600" b="0" i="0" u="none" strike="noStrike" kern="1200" noProof="0" dirty="0">
                          <a:effectLst/>
                          <a:latin typeface="+mn-lt"/>
                        </a:rPr>
                        <a:t>Which one are you looking forward to the most?</a:t>
                      </a:r>
                      <a:endParaRPr lang="en-US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i="0" u="none" strike="noStrike" kern="1200" noProof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2371571"/>
                  </a:ext>
                </a:extLst>
              </a:tr>
            </a:tbl>
          </a:graphicData>
        </a:graphic>
      </p:graphicFrame>
      <p:pic>
        <p:nvPicPr>
          <p:cNvPr id="8" name="Picture 7" descr="A group of girls in blue shirts&#10;&#10;Description automatically generated with low confidence">
            <a:extLst>
              <a:ext uri="{FF2B5EF4-FFF2-40B4-BE49-F238E27FC236}">
                <a16:creationId xmlns:a16="http://schemas.microsoft.com/office/drawing/2014/main" id="{75B1940D-5296-75E4-E7FE-E803DD5D54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6282" y="3697529"/>
            <a:ext cx="4279436" cy="284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25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honak">
  <a:themeElements>
    <a:clrScheme name="Phonak Generic">
      <a:dk1>
        <a:srgbClr val="000000"/>
      </a:dk1>
      <a:lt1>
        <a:srgbClr val="FFFFFF"/>
      </a:lt1>
      <a:dk2>
        <a:srgbClr val="403F38"/>
      </a:dk2>
      <a:lt2>
        <a:srgbClr val="83837F"/>
      </a:lt2>
      <a:accent1>
        <a:srgbClr val="8BBC07"/>
      </a:accent1>
      <a:accent2>
        <a:srgbClr val="403F38"/>
      </a:accent2>
      <a:accent3>
        <a:srgbClr val="83837F"/>
      </a:accent3>
      <a:accent4>
        <a:srgbClr val="8BBC07"/>
      </a:accent4>
      <a:accent5>
        <a:srgbClr val="004466"/>
      </a:accent5>
      <a:accent6>
        <a:srgbClr val="8D2D4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honak Generic">
        <a:dk1>
          <a:srgbClr val="000000"/>
        </a:dk1>
        <a:lt1>
          <a:srgbClr val="FFFFFF"/>
        </a:lt1>
        <a:dk2>
          <a:srgbClr val="403F38"/>
        </a:dk2>
        <a:lt2>
          <a:srgbClr val="83837F"/>
        </a:lt2>
        <a:accent1>
          <a:srgbClr val="8BBC07"/>
        </a:accent1>
        <a:accent2>
          <a:srgbClr val="403F38"/>
        </a:accent2>
        <a:accent3>
          <a:srgbClr val="83837F"/>
        </a:accent3>
        <a:accent4>
          <a:srgbClr val="8BBC07"/>
        </a:accent4>
        <a:accent5>
          <a:srgbClr val="004466"/>
        </a:accent5>
        <a:accent6>
          <a:srgbClr val="8D2D43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H Green">
      <a:srgbClr val="8BBC07"/>
    </a:custClr>
    <a:custClr name="PH Graphite">
      <a:srgbClr val="403F38"/>
    </a:custClr>
    <a:custClr name="PH Light Grraphite">
      <a:srgbClr val="83837F"/>
    </a:custClr>
    <a:custClr name="Black">
      <a:srgbClr val="000000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PH Petrol">
      <a:srgbClr val="004466"/>
    </a:custClr>
    <a:custClr name="PH Ruby">
      <a:srgbClr val="8D2D43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PH Salmon">
      <a:srgbClr val="B57A6E"/>
    </a:custClr>
    <a:custClr name="PH Ochre">
      <a:srgbClr val="D9B47E"/>
    </a:custClr>
    <a:custClr name="PH Mint">
      <a:srgbClr val="C2C3A4"/>
    </a:custClr>
    <a:custClr name="PH Teal">
      <a:srgbClr val="9BAAAB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Electric Green">
      <a:srgbClr val="7AE1BF"/>
    </a:custClr>
    <a:custClr name="Blue Lagoon">
      <a:srgbClr val="0093B2"/>
    </a:custClr>
    <a:custClr name="Tangerine">
      <a:srgbClr val="FC4C02"/>
    </a:custClr>
    <a:custClr name="Candy Pink">
      <a:srgbClr val="E0457B"/>
    </a:custClr>
    <a:custClr name="Lemon">
      <a:srgbClr val="E3E935"/>
    </a:custClr>
    <a:custClr name="Midnight Sparkle">
      <a:srgbClr val="2E008B"/>
    </a:custClr>
    <a:custClr name="White">
      <a:srgbClr val="FFFFF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Phonak_PPT_Template_Paradise_16_9.potx" id="{AE6C4113-866B-427B-B588-CB931B4E67F7}" vid="{0A973721-94E4-4EF4-BDE5-3808BF1E4D31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272b499-b358-47a8-befd-269739fa000a">
      <UserInfo>
        <DisplayName>Wilkinson, Christopher</DisplayName>
        <AccountId>91</AccountId>
        <AccountType/>
      </UserInfo>
    </SharedWithUsers>
    <lcf76f155ced4ddcb4097134ff3c332f xmlns="737cb7e4-2e4e-484f-9e30-cc8b495858f4">
      <Terms xmlns="http://schemas.microsoft.com/office/infopath/2007/PartnerControls"/>
    </lcf76f155ced4ddcb4097134ff3c332f>
    <TaxCatchAll xmlns="0272b499-b358-47a8-befd-269739fa000a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A0383BB24D574A809F318DFAB097D9" ma:contentTypeVersion="12" ma:contentTypeDescription="Create a new document." ma:contentTypeScope="" ma:versionID="7e426b7c47c7d7015ad2ef66720b255c">
  <xsd:schema xmlns:xsd="http://www.w3.org/2001/XMLSchema" xmlns:xs="http://www.w3.org/2001/XMLSchema" xmlns:p="http://schemas.microsoft.com/office/2006/metadata/properties" xmlns:ns2="737cb7e4-2e4e-484f-9e30-cc8b495858f4" xmlns:ns3="0272b499-b358-47a8-befd-269739fa000a" targetNamespace="http://schemas.microsoft.com/office/2006/metadata/properties" ma:root="true" ma:fieldsID="b4869b4c5b9f46502db1dc2f64596f58" ns2:_="" ns3:_="">
    <xsd:import namespace="737cb7e4-2e4e-484f-9e30-cc8b495858f4"/>
    <xsd:import namespace="0272b499-b358-47a8-befd-269739fa00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7cb7e4-2e4e-484f-9e30-cc8b495858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eecaaf5f-e1dd-443f-97b1-9276ea1b7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2b499-b358-47a8-befd-269739fa000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6abc239-d1e3-46e6-85a7-7b199cf5572d}" ma:internalName="TaxCatchAll" ma:showField="CatchAllData" ma:web="0272b499-b358-47a8-befd-269739fa00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80DCC0-07FE-460D-AC87-06A2A6ADE172}">
  <ds:schemaRefs>
    <ds:schemaRef ds:uri="0272b499-b358-47a8-befd-269739fa000a"/>
    <ds:schemaRef ds:uri="737cb7e4-2e4e-484f-9e30-cc8b495858f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EB2937-4EBD-4825-B857-557E6D1EDC13}">
  <ds:schemaRefs>
    <ds:schemaRef ds:uri="0272b499-b358-47a8-befd-269739fa000a"/>
    <ds:schemaRef ds:uri="737cb7e4-2e4e-484f-9e30-cc8b495858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52E48C4-783B-4229-858D-A6DE4014FA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Phonak_PPT_Template_Paradise_16_9</Template>
  <TotalTime>0</TotalTime>
  <Words>304</Words>
  <Application>Microsoft Office PowerPoint</Application>
  <PresentationFormat>Widescreen</PresentationFormat>
  <Paragraphs>45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Rufina</vt:lpstr>
      <vt:lpstr>Symbol</vt:lpstr>
      <vt:lpstr>Phonak</vt:lpstr>
      <vt:lpstr>think-cell Slide</vt:lpstr>
      <vt:lpstr>Naida / Power </vt:lpstr>
      <vt:lpstr>Naida / Power</vt:lpstr>
      <vt:lpstr>Connectivity &amp; Lumity</vt:lpstr>
      <vt:lpstr>Lumity + Roger</vt:lpstr>
      <vt:lpstr>Lumity</vt:lpstr>
      <vt:lpstr>Lumity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Kaan.Bulut@phonak.com</dc:creator>
  <cp:lastModifiedBy>Ozeken, Nikki</cp:lastModifiedBy>
  <cp:revision>8</cp:revision>
  <cp:lastPrinted>2018-06-01T12:34:52Z</cp:lastPrinted>
  <dcterms:created xsi:type="dcterms:W3CDTF">2020-06-09T19:40:02Z</dcterms:created>
  <dcterms:modified xsi:type="dcterms:W3CDTF">2023-08-15T07:06:41Z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0x0101009DA0383BB24D574A809F318DFAB097D9</vt:lpwstr>
  </property>
  <property fmtid="{D5CDD505-2E9C-101B-9397-08002B2CF9AE}" pid="3" name="_dlc_DocIdItemGuid">
    <vt:lpwstr>189cf0eb-26bc-404b-9fcd-aa251eba43ea</vt:lpwstr>
  </property>
  <property fmtid="{D5CDD505-2E9C-101B-9397-08002B2CF9AE}" pid="4" name="MediaServiceImageTags">
    <vt:lpwstr/>
  </property>
</Properties>
</file>